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9"/>
  </p:notesMasterIdLst>
  <p:sldIdLst>
    <p:sldId id="272" r:id="rId2"/>
    <p:sldId id="256" r:id="rId3"/>
    <p:sldId id="257" r:id="rId4"/>
    <p:sldId id="274" r:id="rId5"/>
    <p:sldId id="258" r:id="rId6"/>
    <p:sldId id="259" r:id="rId7"/>
    <p:sldId id="273" r:id="rId8"/>
    <p:sldId id="260" r:id="rId9"/>
    <p:sldId id="275" r:id="rId10"/>
    <p:sldId id="293" r:id="rId11"/>
    <p:sldId id="262" r:id="rId12"/>
    <p:sldId id="263" r:id="rId13"/>
    <p:sldId id="264" r:id="rId14"/>
    <p:sldId id="276" r:id="rId15"/>
    <p:sldId id="278" r:id="rId16"/>
    <p:sldId id="277" r:id="rId17"/>
    <p:sldId id="265" r:id="rId18"/>
    <p:sldId id="280" r:id="rId19"/>
    <p:sldId id="283" r:id="rId20"/>
    <p:sldId id="266" r:id="rId21"/>
    <p:sldId id="282" r:id="rId22"/>
    <p:sldId id="284" r:id="rId23"/>
    <p:sldId id="286" r:id="rId24"/>
    <p:sldId id="287" r:id="rId25"/>
    <p:sldId id="267" r:id="rId26"/>
    <p:sldId id="268" r:id="rId27"/>
    <p:sldId id="269" r:id="rId28"/>
    <p:sldId id="288" r:id="rId29"/>
    <p:sldId id="270" r:id="rId30"/>
    <p:sldId id="289" r:id="rId31"/>
    <p:sldId id="290" r:id="rId32"/>
    <p:sldId id="291" r:id="rId33"/>
    <p:sldId id="271" r:id="rId34"/>
    <p:sldId id="285" r:id="rId35"/>
    <p:sldId id="281" r:id="rId36"/>
    <p:sldId id="292" r:id="rId37"/>
    <p:sldId id="294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9456A3E-4A32-4EFF-A15D-6F6784885685}">
          <p14:sldIdLst>
            <p14:sldId id="272"/>
            <p14:sldId id="256"/>
          </p14:sldIdLst>
        </p14:section>
        <p14:section name="Abschnitt ohne Titel" id="{45745DFB-3C11-4A6C-8BB5-12263D0DDBF4}">
          <p14:sldIdLst>
            <p14:sldId id="257"/>
            <p14:sldId id="274"/>
            <p14:sldId id="258"/>
            <p14:sldId id="259"/>
            <p14:sldId id="273"/>
            <p14:sldId id="260"/>
            <p14:sldId id="275"/>
            <p14:sldId id="293"/>
            <p14:sldId id="262"/>
            <p14:sldId id="263"/>
            <p14:sldId id="264"/>
            <p14:sldId id="276"/>
            <p14:sldId id="278"/>
            <p14:sldId id="277"/>
            <p14:sldId id="265"/>
            <p14:sldId id="280"/>
            <p14:sldId id="283"/>
            <p14:sldId id="266"/>
            <p14:sldId id="282"/>
            <p14:sldId id="284"/>
            <p14:sldId id="286"/>
            <p14:sldId id="287"/>
            <p14:sldId id="267"/>
            <p14:sldId id="268"/>
            <p14:sldId id="269"/>
            <p14:sldId id="288"/>
            <p14:sldId id="270"/>
            <p14:sldId id="289"/>
            <p14:sldId id="290"/>
            <p14:sldId id="291"/>
            <p14:sldId id="271"/>
            <p14:sldId id="285"/>
            <p14:sldId id="281"/>
            <p14:sldId id="29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6187" autoAdjust="0"/>
  </p:normalViewPr>
  <p:slideViewPr>
    <p:cSldViewPr>
      <p:cViewPr varScale="1">
        <p:scale>
          <a:sx n="98" d="100"/>
          <a:sy n="98" d="100"/>
        </p:scale>
        <p:origin x="15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1730F-59E0-4F7F-B16B-40F9948513D1}" type="datetimeFigureOut">
              <a:rPr lang="de-DE" smtClean="0"/>
              <a:t>26.06.2025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626F7-147D-4A31-AD45-4F072AA5CB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84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626F7-147D-4A31-AD45-4F072AA5CBF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56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626F7-147D-4A31-AD45-4F072AA5CBF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29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201"/>
            <a:ext cx="5181600" cy="4267201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2"/>
            <a:ext cx="6400800" cy="3048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9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2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2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2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2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/>
              <a:t>12.06.2025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2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/>
              <a:t>Jean Merlin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D221D15-4253-40D3-A2CF-9AFA4D804E7E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ortsgeschichte-ellerstadt-e-v@gmx.d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5486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56" y="923544"/>
            <a:ext cx="3218688" cy="5010912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4135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10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211580"/>
            <a:ext cx="8973312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333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836716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000" dirty="0">
                <a:latin typeface="AcmeFont" pitchFamily="2" charset="0"/>
              </a:rPr>
              <a:t>06.02.1943		Überfall auf einen Zug mit Deutschen 		</a:t>
            </a:r>
            <a:r>
              <a:rPr lang="de-DE" sz="2000">
                <a:latin typeface="AcmeFont" pitchFamily="2" charset="0"/>
              </a:rPr>
              <a:t>	                Soldaten </a:t>
            </a:r>
            <a:r>
              <a:rPr lang="de-DE" sz="2000" dirty="0">
                <a:latin typeface="AcmeFont" pitchFamily="2" charset="0"/>
              </a:rPr>
              <a:t>bei </a:t>
            </a:r>
            <a:r>
              <a:rPr lang="de-DE" sz="2000" dirty="0" err="1">
                <a:latin typeface="AcmeFont" pitchFamily="2" charset="0"/>
              </a:rPr>
              <a:t>Thieux-Juilly</a:t>
            </a:r>
            <a:endParaRPr lang="de-DE" sz="2000" dirty="0">
              <a:latin typeface="AcmeFont" pitchFamily="2" charset="0"/>
            </a:endParaRPr>
          </a:p>
          <a:p>
            <a:pPr lvl="1"/>
            <a:endParaRPr lang="de-DE" sz="2000" dirty="0">
              <a:latin typeface="AcmeFont" pitchFamily="2" charset="0"/>
            </a:endParaRPr>
          </a:p>
          <a:p>
            <a:pPr lvl="1"/>
            <a:r>
              <a:rPr lang="de-DE" sz="2000" dirty="0">
                <a:latin typeface="AcmeFont" pitchFamily="2" charset="0"/>
              </a:rPr>
              <a:t>15.02,1943		Jean Merlin wird mit 3 weiteren Männern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	verhaftet</a:t>
            </a:r>
          </a:p>
          <a:p>
            <a:pPr lvl="1"/>
            <a:endParaRPr lang="de-DE" sz="2000" dirty="0">
              <a:latin typeface="AcmeFont" pitchFamily="2" charset="0"/>
            </a:endParaRPr>
          </a:p>
          <a:p>
            <a:pPr lvl="1"/>
            <a:r>
              <a:rPr lang="de-DE" sz="2000" dirty="0">
                <a:latin typeface="AcmeFont" pitchFamily="2" charset="0"/>
              </a:rPr>
              <a:t>23.06.1943		Verurteilung durch das Pariser Sonder-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	</a:t>
            </a:r>
            <a:r>
              <a:rPr lang="de-DE" sz="2000" dirty="0" err="1">
                <a:latin typeface="AcmeFont" pitchFamily="2" charset="0"/>
              </a:rPr>
              <a:t>gericht</a:t>
            </a:r>
            <a:r>
              <a:rPr lang="de-DE" sz="2000" dirty="0">
                <a:latin typeface="AcmeFont" pitchFamily="2" charset="0"/>
              </a:rPr>
              <a:t> zu Haftstrafen zwischen 18 Mo-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	</a:t>
            </a:r>
            <a:r>
              <a:rPr lang="de-DE" sz="2000" dirty="0" err="1">
                <a:latin typeface="AcmeFont" pitchFamily="2" charset="0"/>
              </a:rPr>
              <a:t>naten</a:t>
            </a:r>
            <a:r>
              <a:rPr lang="de-DE" sz="2000" dirty="0">
                <a:latin typeface="AcmeFont" pitchFamily="2" charset="0"/>
              </a:rPr>
              <a:t> und 3 Jahren.</a:t>
            </a:r>
          </a:p>
          <a:p>
            <a:pPr lvl="1"/>
            <a:r>
              <a:rPr lang="de-DE" sz="2000" dirty="0">
                <a:latin typeface="AcmeFont" pitchFamily="2" charset="0"/>
              </a:rPr>
              <a:t>	 		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81776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95536" y="76470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21.11.1943	Erfolgloser Fluchtversuch aus dem Gefängnis</a:t>
            </a:r>
          </a:p>
          <a:p>
            <a:r>
              <a:rPr lang="de-DE" sz="2000" dirty="0">
                <a:latin typeface="AcmeFont" pitchFamily="2" charset="0"/>
              </a:rPr>
              <a:t>		in </a:t>
            </a:r>
            <a:r>
              <a:rPr lang="de-DE" sz="2000" dirty="0" err="1">
                <a:latin typeface="AcmeFont" pitchFamily="2" charset="0"/>
              </a:rPr>
              <a:t>Merlun</a:t>
            </a:r>
            <a:endParaRPr lang="de-DE" sz="2000" dirty="0">
              <a:latin typeface="AcmeFont" pitchFamily="2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62" y="1472592"/>
            <a:ext cx="6002676" cy="43326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99592" y="6309322"/>
            <a:ext cx="5608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Quelle: La </a:t>
            </a:r>
            <a:r>
              <a:rPr lang="de-DE" sz="1400" dirty="0" err="1"/>
              <a:t>Déportation</a:t>
            </a:r>
            <a:r>
              <a:rPr lang="de-DE" sz="1400" dirty="0"/>
              <a:t> Edition Le </a:t>
            </a:r>
            <a:r>
              <a:rPr lang="de-DE" sz="1400" dirty="0" err="1"/>
              <a:t>Patriote</a:t>
            </a:r>
            <a:r>
              <a:rPr lang="de-DE" sz="1400" dirty="0"/>
              <a:t> </a:t>
            </a:r>
            <a:r>
              <a:rPr lang="de-DE" sz="1400" dirty="0" err="1"/>
              <a:t>Resistant</a:t>
            </a:r>
            <a:r>
              <a:rPr lang="de-DE" sz="1400" dirty="0"/>
              <a:t> (F.N.D.I.R.P.) Paris 1967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7761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56000"/>
                <a:lumOff val="44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764708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15.05.1944	Einlieferung ins KZ Buchenwald  durch den </a:t>
            </a:r>
          </a:p>
          <a:p>
            <a:r>
              <a:rPr lang="de-DE" sz="2000" dirty="0">
                <a:latin typeface="AcmeFont" pitchFamily="2" charset="0"/>
              </a:rPr>
              <a:t>		Befehlshaber der Sicherheitspolizei Paris</a:t>
            </a:r>
          </a:p>
          <a:p>
            <a:r>
              <a:rPr lang="de-DE" sz="2000" dirty="0">
                <a:latin typeface="AcmeFont" pitchFamily="2" charset="0"/>
              </a:rPr>
              <a:t>		(SS Standartenführer Helmut Knochen) als</a:t>
            </a:r>
          </a:p>
          <a:p>
            <a:r>
              <a:rPr lang="de-DE" sz="2000" dirty="0">
                <a:latin typeface="AcmeFont" pitchFamily="2" charset="0"/>
              </a:rPr>
              <a:t>		politischer Gefangener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9" y="2564905"/>
            <a:ext cx="212424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63688" y="594928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Bundesarchiv, Bild 101III-Alber-096-11 / Alber, Kurt / CC-BY-SA 3.0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85479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784976" cy="6316872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0240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949"/>
            <a:ext cx="8640960" cy="6136105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25909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59991" y="1259992"/>
            <a:ext cx="6852694" cy="43327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2013" y="1020700"/>
            <a:ext cx="6852690" cy="481128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06051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27584" y="692700"/>
            <a:ext cx="75608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05.1944 – 	Aufenthalt in div. Außenlagern (Dora,</a:t>
            </a:r>
          </a:p>
          <a:p>
            <a:r>
              <a:rPr lang="de-DE" sz="2000" dirty="0">
                <a:latin typeface="AcmeFont" pitchFamily="2" charset="0"/>
              </a:rPr>
              <a:t>04.1944	                Ellrich, </a:t>
            </a:r>
            <a:r>
              <a:rPr lang="de-DE" sz="2000" dirty="0" err="1">
                <a:latin typeface="AcmeFont" pitchFamily="2" charset="0"/>
              </a:rPr>
              <a:t>Günzrode</a:t>
            </a:r>
            <a:r>
              <a:rPr lang="de-DE" sz="2000" dirty="0">
                <a:latin typeface="AcmeFont" pitchFamily="2" charset="0"/>
              </a:rPr>
              <a:t>)</a:t>
            </a: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r>
              <a:rPr lang="de-DE" sz="2000" dirty="0">
                <a:latin typeface="AcmeFont" pitchFamily="2" charset="0"/>
              </a:rPr>
              <a:t>15.04.1945	Befreiung des KZ Bergen-Belsen durch</a:t>
            </a:r>
          </a:p>
          <a:p>
            <a:r>
              <a:rPr lang="de-DE" sz="2000" dirty="0">
                <a:latin typeface="AcmeFont" pitchFamily="2" charset="0"/>
              </a:rPr>
              <a:t>		britische Truppen. Unter den 60.000 </a:t>
            </a:r>
            <a:r>
              <a:rPr lang="de-DE" sz="2000" dirty="0" err="1">
                <a:latin typeface="AcmeFont" pitchFamily="2" charset="0"/>
              </a:rPr>
              <a:t>be</a:t>
            </a:r>
            <a:r>
              <a:rPr lang="de-DE" sz="2000" dirty="0">
                <a:latin typeface="AcmeFont" pitchFamily="2" charset="0"/>
              </a:rPr>
              <a:t>-</a:t>
            </a:r>
          </a:p>
          <a:p>
            <a:r>
              <a:rPr lang="de-DE" sz="2000" dirty="0">
                <a:latin typeface="AcmeFont" pitchFamily="2" charset="0"/>
              </a:rPr>
              <a:t>		freiten Häftlingen befand sich Jean Merlin	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844826"/>
            <a:ext cx="6516563" cy="2254967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63470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9876" y="-1269268"/>
            <a:ext cx="6336704" cy="867645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58496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4861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4"/>
            <a:ext cx="3978320" cy="377261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775" y="5838108"/>
            <a:ext cx="3446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Quelle: La </a:t>
            </a:r>
            <a:r>
              <a:rPr lang="de-DE" dirty="0" err="1">
                <a:latin typeface="+mj-lt"/>
              </a:rPr>
              <a:t>Déportation</a:t>
            </a:r>
            <a:r>
              <a:rPr lang="de-DE" dirty="0">
                <a:latin typeface="+mj-lt"/>
              </a:rPr>
              <a:t> F.N.D.I.R.P. </a:t>
            </a:r>
          </a:p>
          <a:p>
            <a:r>
              <a:rPr lang="de-DE" dirty="0">
                <a:latin typeface="+mj-lt"/>
              </a:rPr>
              <a:t>Paris 1967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2380163" y="836712"/>
            <a:ext cx="2623887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35807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08725"/>
            <a:ext cx="7772400" cy="1944215"/>
          </a:xfrm>
          <a:solidFill>
            <a:srgbClr val="FFC000"/>
          </a:solidFill>
          <a:ln w="9525">
            <a:solidFill>
              <a:schemeClr val="tx1"/>
            </a:solidFill>
          </a:ln>
          <a:effectLst>
            <a:reflection blurRad="6350" endPos="0" dir="5400000" sy="-100000" algn="bl" rotWithShape="0"/>
          </a:effectLst>
        </p:spPr>
        <p:txBody>
          <a:bodyPr/>
          <a:lstStyle/>
          <a:p>
            <a:r>
              <a:rPr lang="de-DE" dirty="0"/>
              <a:t>Jean Merlin</a:t>
            </a:r>
            <a:br>
              <a:rPr lang="de-DE" dirty="0"/>
            </a:br>
            <a:br>
              <a:rPr lang="de-DE" dirty="0"/>
            </a:br>
            <a:r>
              <a:rPr lang="de-DE" sz="3200" dirty="0"/>
              <a:t>16.09.1897 – 22.09.1979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3933059"/>
            <a:ext cx="6400800" cy="720079"/>
          </a:xfr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r>
              <a:rPr lang="de-DE" b="1" dirty="0"/>
              <a:t>Ein Ellerstadter mit Geschichte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05536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5576" y="764706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4.1945 / 46	Vermutlicher Aufenthalt in Erholungslagern in 			Belgien</a:t>
            </a:r>
          </a:p>
          <a:p>
            <a:pPr marL="457200" indent="-457200">
              <a:buAutoNum type="arabicPlain" startAt="1946"/>
            </a:pPr>
            <a:endParaRPr lang="de-DE" sz="2000" dirty="0">
              <a:latin typeface="AcmeFont" pitchFamily="2" charset="0"/>
            </a:endParaRPr>
          </a:p>
          <a:p>
            <a:r>
              <a:rPr lang="de-DE" sz="2000" dirty="0">
                <a:latin typeface="AcmeFont" pitchFamily="2" charset="0"/>
              </a:rPr>
              <a:t>1946 -		Aufenthalte in Paris und Ludwigshafen im</a:t>
            </a:r>
          </a:p>
          <a:p>
            <a:pPr marL="457200" indent="-457200">
              <a:buAutoNum type="arabicPlain" startAt="1953"/>
            </a:pPr>
            <a:r>
              <a:rPr lang="de-DE" sz="2000" dirty="0">
                <a:latin typeface="AcmeFont" pitchFamily="2" charset="0"/>
              </a:rPr>
              <a:t>                       Zusammenhang mit dem Quäkerhilfswerk.</a:t>
            </a:r>
          </a:p>
          <a:p>
            <a:r>
              <a:rPr lang="de-DE" sz="2000" dirty="0">
                <a:latin typeface="AcmeFont" pitchFamily="2" charset="0"/>
              </a:rPr>
              <a:t>		Hierbei lernte er seine spätere Frau kennen.</a:t>
            </a:r>
          </a:p>
          <a:p>
            <a:r>
              <a:rPr lang="de-DE" sz="2000" dirty="0">
                <a:latin typeface="AcmeFont" pitchFamily="2" charset="0"/>
              </a:rPr>
              <a:t>		Elise, genannt Liesel, Schilling arbeitete bei der</a:t>
            </a:r>
          </a:p>
          <a:p>
            <a:r>
              <a:rPr lang="de-DE" sz="2000" dirty="0">
                <a:latin typeface="AcmeFont" pitchFamily="2" charset="0"/>
              </a:rPr>
              <a:t>		Stadtverwaltung in Ludwigshafen.</a:t>
            </a:r>
          </a:p>
          <a:p>
            <a:endParaRPr lang="de-DE" sz="2000" dirty="0">
              <a:latin typeface="AcmeFont" pitchFamily="2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34278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912768" cy="446449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28425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5760640" cy="576064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9779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72" y="1478280"/>
            <a:ext cx="3267456" cy="390144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558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259963"/>
              </p:ext>
            </p:extLst>
          </p:nvPr>
        </p:nvGraphicFramePr>
        <p:xfrm>
          <a:off x="1547664" y="764706"/>
          <a:ext cx="7128792" cy="4914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9972334" imgH="5948851" progId="Word.Document.12">
                  <p:embed/>
                </p:oleObj>
              </mc:Choice>
              <mc:Fallback>
                <p:oleObj name="Dokument" r:id="rId2" imgW="9972334" imgH="59488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7664" y="764706"/>
                        <a:ext cx="7128792" cy="4914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39910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764703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30.12.1953	Heirat </a:t>
            </a:r>
            <a:r>
              <a:rPr lang="de-DE" sz="2000">
                <a:latin typeface="AcmeFont" pitchFamily="2" charset="0"/>
              </a:rPr>
              <a:t>in Ludwigshafen</a:t>
            </a:r>
            <a:endParaRPr lang="de-DE" sz="2000" dirty="0">
              <a:latin typeface="AcmeFont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92" y="1164813"/>
            <a:ext cx="5058216" cy="5288524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92186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76470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1953 – 1963	Das Ehepaar Merlin lebt in Frankreich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5816" y="1016732"/>
            <a:ext cx="3528392" cy="475252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8166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92697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000" dirty="0">
                <a:latin typeface="AcmeFont" pitchFamily="2" charset="0"/>
              </a:rPr>
              <a:t>1963 	Das Ehepaar zieht zum Bruder der Frau, Jakob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Schilling, nach Ellerstadt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1556792"/>
            <a:ext cx="5592272" cy="3888432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88704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888432" cy="33123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3816424" cy="331236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2790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692700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1974"/>
            </a:pPr>
            <a:r>
              <a:rPr lang="de-DE" sz="2000" dirty="0">
                <a:latin typeface="AcmeFont" pitchFamily="2" charset="0"/>
              </a:rPr>
              <a:t> 		Verleihung folgender Orden durch den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französischen Präsidenten Pierre Messmer:</a:t>
            </a:r>
          </a:p>
          <a:p>
            <a:pPr lvl="1"/>
            <a:endParaRPr lang="de-DE" sz="2000" dirty="0">
              <a:latin typeface="AcmeFont" pitchFamily="2" charset="0"/>
            </a:endParaRPr>
          </a:p>
          <a:p>
            <a:pPr lvl="1"/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Croix de </a:t>
            </a:r>
            <a:r>
              <a:rPr lang="de-DE" sz="2000" dirty="0" err="1">
                <a:solidFill>
                  <a:srgbClr val="C00000"/>
                </a:solidFill>
                <a:latin typeface="AcmeFont" pitchFamily="2" charset="0"/>
              </a:rPr>
              <a:t>Guerre</a:t>
            </a:r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 39 – 45 </a:t>
            </a:r>
            <a:r>
              <a:rPr lang="de-DE" sz="2000" dirty="0" err="1">
                <a:solidFill>
                  <a:srgbClr val="C00000"/>
                </a:solidFill>
                <a:latin typeface="AcmeFont" pitchFamily="2" charset="0"/>
              </a:rPr>
              <a:t>avec</a:t>
            </a:r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 </a:t>
            </a:r>
          </a:p>
          <a:p>
            <a:pPr lvl="1"/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Palme</a:t>
            </a:r>
          </a:p>
          <a:p>
            <a:pPr lvl="1"/>
            <a:endParaRPr lang="de-DE" sz="2000" dirty="0">
              <a:latin typeface="AcmeFont" pitchFamily="2" charset="0"/>
            </a:endParaRPr>
          </a:p>
          <a:p>
            <a:pPr lvl="1"/>
            <a:r>
              <a:rPr lang="de-DE" sz="2000" dirty="0">
                <a:latin typeface="AcmeFont" pitchFamily="2" charset="0"/>
              </a:rPr>
              <a:t>		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</a:t>
            </a:r>
          </a:p>
          <a:p>
            <a:pPr lvl="1"/>
            <a:r>
              <a:rPr lang="de-DE" sz="2000" dirty="0">
                <a:latin typeface="AcmeFont" pitchFamily="2" charset="0"/>
              </a:rPr>
              <a:t>		</a:t>
            </a:r>
            <a:endParaRPr lang="de-DE" sz="2000" dirty="0">
              <a:solidFill>
                <a:srgbClr val="C00000"/>
              </a:solidFill>
              <a:latin typeface="AcmeFont" pitchFamily="2" charset="0"/>
            </a:endParaRPr>
          </a:p>
          <a:p>
            <a:pPr lvl="1"/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		</a:t>
            </a:r>
            <a:endParaRPr lang="de-DE" sz="2000" dirty="0">
              <a:latin typeface="AcmeFont" pitchFamily="2" charset="0"/>
            </a:endParaRPr>
          </a:p>
          <a:p>
            <a:pPr lvl="1"/>
            <a:r>
              <a:rPr lang="de-DE" sz="2000" dirty="0">
                <a:latin typeface="AcmeFont" pitchFamily="2" charset="0"/>
              </a:rPr>
              <a:t>		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456384" cy="475252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52812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feld 1"/>
          <p:cNvSpPr txBox="1"/>
          <p:nvPr/>
        </p:nvSpPr>
        <p:spPr>
          <a:xfrm>
            <a:off x="1115616" y="908721"/>
            <a:ext cx="7344816" cy="61863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16.09.1897	Geboren in St. Just-</a:t>
            </a:r>
            <a:r>
              <a:rPr lang="de-DE" sz="2000" dirty="0" err="1">
                <a:latin typeface="AcmeFont" pitchFamily="2" charset="0"/>
              </a:rPr>
              <a:t>Challessin</a:t>
            </a:r>
            <a:endParaRPr lang="de-DE" sz="2000" dirty="0">
              <a:latin typeface="AcmeFont" pitchFamily="2" charset="0"/>
            </a:endParaRPr>
          </a:p>
          <a:p>
            <a:r>
              <a:rPr lang="de-DE" sz="2000" dirty="0">
                <a:latin typeface="AcmeFont" pitchFamily="2" charset="0"/>
              </a:rPr>
              <a:t>		</a:t>
            </a:r>
          </a:p>
          <a:p>
            <a:r>
              <a:rPr lang="de-DE" sz="2000" dirty="0">
                <a:latin typeface="AcmeFont" pitchFamily="2" charset="0"/>
              </a:rPr>
              <a:t>		Französische Gemeinde im Département</a:t>
            </a:r>
          </a:p>
          <a:p>
            <a:r>
              <a:rPr lang="de-DE" sz="2000" dirty="0">
                <a:latin typeface="AcmeFont" pitchFamily="2" charset="0"/>
              </a:rPr>
              <a:t>		Isère, ca. 2.600 Einwohner</a:t>
            </a:r>
            <a:endParaRPr lang="de-DE" sz="1600" dirty="0">
              <a:latin typeface="AcmeFont" pitchFamily="2" charset="0"/>
            </a:endParaRPr>
          </a:p>
          <a:p>
            <a:r>
              <a:rPr lang="de-DE" sz="1600" dirty="0">
                <a:latin typeface="AcmeFont" pitchFamily="2" charset="0"/>
              </a:rPr>
              <a:t> </a:t>
            </a:r>
          </a:p>
          <a:p>
            <a:r>
              <a:rPr lang="de-DE" dirty="0">
                <a:latin typeface="AcmeFont" pitchFamily="2" charset="0"/>
              </a:rPr>
              <a:t>1914 – 1918	Teilnahme am 1. Weltkrieg</a:t>
            </a: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1918		Schwere Gasvergiftung </a:t>
            </a: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		Danach als Automechaniker in Paris lebend</a:t>
            </a: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08.07.1931	Diplom als Industriedesigner an der 		</a:t>
            </a:r>
            <a:r>
              <a:rPr lang="de-DE">
                <a:latin typeface="AcmeFont" pitchFamily="2" charset="0"/>
              </a:rPr>
              <a:t>	                 Allgemeinen </a:t>
            </a:r>
            <a:r>
              <a:rPr lang="de-DE" dirty="0">
                <a:latin typeface="AcmeFont" pitchFamily="2" charset="0"/>
              </a:rPr>
              <a:t>Fernhochschule Paris</a:t>
            </a:r>
          </a:p>
          <a:p>
            <a:r>
              <a:rPr lang="de-DE" dirty="0">
                <a:solidFill>
                  <a:srgbClr val="92D050"/>
                </a:solidFill>
                <a:latin typeface="AcmeFont" pitchFamily="2" charset="0"/>
              </a:rPr>
              <a:t>		</a:t>
            </a:r>
            <a:r>
              <a:rPr lang="de-DE" dirty="0">
                <a:solidFill>
                  <a:srgbClr val="002060"/>
                </a:solidFill>
                <a:latin typeface="AcmeFont" pitchFamily="2" charset="0"/>
              </a:rPr>
              <a:t>erworben</a:t>
            </a:r>
          </a:p>
          <a:p>
            <a:endParaRPr lang="de-DE" dirty="0">
              <a:solidFill>
                <a:srgbClr val="002060"/>
              </a:solidFill>
              <a:latin typeface="AcmeFont" pitchFamily="2" charset="0"/>
            </a:endParaRPr>
          </a:p>
          <a:p>
            <a:r>
              <a:rPr lang="de-DE" dirty="0">
                <a:solidFill>
                  <a:srgbClr val="002060"/>
                </a:solidFill>
                <a:latin typeface="AcmeFont" pitchFamily="2" charset="0"/>
              </a:rPr>
              <a:t>15.07.1934	Bescheinigung weiterer Ausbildung</a:t>
            </a:r>
          </a:p>
          <a:p>
            <a:endParaRPr lang="de-DE" dirty="0">
              <a:solidFill>
                <a:srgbClr val="002060"/>
              </a:solidFill>
              <a:latin typeface="AcmeFont" pitchFamily="2" charset="0"/>
            </a:endParaRPr>
          </a:p>
          <a:p>
            <a:endParaRPr lang="de-DE" dirty="0">
              <a:solidFill>
                <a:srgbClr val="92D050"/>
              </a:solidFill>
              <a:latin typeface="AcmeFont" pitchFamily="2" charset="0"/>
            </a:endParaRPr>
          </a:p>
          <a:p>
            <a:endParaRPr lang="de-DE" sz="1600" dirty="0">
              <a:latin typeface="AcmeFont" pitchFamily="2" charset="0"/>
            </a:endParaRPr>
          </a:p>
          <a:p>
            <a:pPr lvl="1"/>
            <a:endParaRPr lang="de-DE" sz="1600" dirty="0">
              <a:latin typeface="AcmeFont" pitchFamily="2" charset="0"/>
            </a:endParaRPr>
          </a:p>
          <a:p>
            <a:pPr marL="342900" indent="-342900">
              <a:buAutoNum type="arabicPlain" startAt="1918"/>
            </a:pPr>
            <a:endParaRPr lang="de-DE" sz="1600" dirty="0">
              <a:latin typeface="AcmeFont" pitchFamily="2" charset="0"/>
            </a:endParaRPr>
          </a:p>
          <a:p>
            <a:pPr marL="342900" indent="-342900">
              <a:buAutoNum type="arabicPlain" startAt="1918"/>
            </a:pPr>
            <a:endParaRPr lang="de-DE" dirty="0">
              <a:latin typeface="AcmeFont" pitchFamily="2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89225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62124" y="308660"/>
            <a:ext cx="5618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err="1">
                <a:solidFill>
                  <a:srgbClr val="C00000"/>
                </a:solidFill>
                <a:latin typeface="AcmeFont" pitchFamily="2" charset="0"/>
              </a:rPr>
              <a:t>Medaille</a:t>
            </a:r>
            <a:r>
              <a:rPr lang="fr-FR" sz="2000" dirty="0">
                <a:solidFill>
                  <a:srgbClr val="C00000"/>
                </a:solidFill>
                <a:latin typeface="AcmeFont" pitchFamily="2" charset="0"/>
              </a:rPr>
              <a:t> Militaire Valeur et </a:t>
            </a:r>
            <a:r>
              <a:rPr lang="fr-FR" sz="2000" dirty="0" err="1">
                <a:solidFill>
                  <a:srgbClr val="C00000"/>
                </a:solidFill>
                <a:latin typeface="AcmeFont" pitchFamily="2" charset="0"/>
              </a:rPr>
              <a:t>Discplin</a:t>
            </a:r>
            <a:endParaRPr lang="fr-FR" sz="2000" dirty="0">
              <a:solidFill>
                <a:srgbClr val="C00000"/>
              </a:solidFill>
              <a:latin typeface="AcmeFont" pitchFamily="2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3744416" cy="518457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35885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63688" y="476672"/>
            <a:ext cx="5578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Jean Merlin war weiterhin Träger des </a:t>
            </a:r>
          </a:p>
        </p:txBody>
      </p:sp>
      <p:sp>
        <p:nvSpPr>
          <p:cNvPr id="6" name="Rechteck 5"/>
          <p:cNvSpPr/>
          <p:nvPr/>
        </p:nvSpPr>
        <p:spPr>
          <a:xfrm>
            <a:off x="1370310" y="1013520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      Resistance </a:t>
            </a:r>
            <a:r>
              <a:rPr lang="de-DE" sz="2000" dirty="0" err="1">
                <a:solidFill>
                  <a:srgbClr val="C00000"/>
                </a:solidFill>
                <a:latin typeface="AcmeFont" pitchFamily="2" charset="0"/>
              </a:rPr>
              <a:t>Volunteer</a:t>
            </a:r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cmeFont" pitchFamily="2" charset="0"/>
              </a:rPr>
              <a:t>Combatant´s</a:t>
            </a:r>
            <a:r>
              <a:rPr lang="de-DE" sz="2000" dirty="0">
                <a:solidFill>
                  <a:srgbClr val="C00000"/>
                </a:solidFill>
                <a:latin typeface="AcmeFont" pitchFamily="2" charset="0"/>
              </a:rPr>
              <a:t> Cross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2448272" cy="4886198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07066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3568" y="404666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AcmeFont" pitchFamily="2" charset="0"/>
              </a:rPr>
              <a:t>		         </a:t>
            </a:r>
            <a:r>
              <a:rPr lang="fr-FR" sz="2000" dirty="0" err="1">
                <a:latin typeface="AcmeFont" pitchFamily="2" charset="0"/>
              </a:rPr>
              <a:t>und</a:t>
            </a:r>
            <a:r>
              <a:rPr lang="fr-FR" sz="2000" dirty="0">
                <a:latin typeface="AcmeFont" pitchFamily="2" charset="0"/>
              </a:rPr>
              <a:t> der</a:t>
            </a:r>
          </a:p>
          <a:p>
            <a:r>
              <a:rPr lang="fr-FR" dirty="0"/>
              <a:t>		</a:t>
            </a:r>
          </a:p>
          <a:p>
            <a:r>
              <a:rPr lang="fr-FR" dirty="0">
                <a:solidFill>
                  <a:srgbClr val="C00000"/>
                </a:solidFill>
                <a:latin typeface="AcmeFont" pitchFamily="2" charset="0"/>
              </a:rPr>
              <a:t>     Médaille de la déportation et de l´internement politique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82" y="1556792"/>
            <a:ext cx="3211770" cy="504056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0398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5576" y="476673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22.09.1979		Jean Merlin verstirbt in Ludwigshafen</a:t>
            </a:r>
          </a:p>
          <a:p>
            <a:r>
              <a:rPr lang="de-DE" sz="2000" dirty="0">
                <a:latin typeface="AcmeFont" pitchFamily="2" charset="0"/>
              </a:rPr>
              <a:t>			und wird in </a:t>
            </a:r>
            <a:r>
              <a:rPr lang="de-DE" sz="2000">
                <a:latin typeface="AcmeFont" pitchFamily="2" charset="0"/>
              </a:rPr>
              <a:t>Ellerstadt beigesetzt</a:t>
            </a:r>
            <a:r>
              <a:rPr lang="de-DE" sz="2000" dirty="0">
                <a:latin typeface="AcmeFont" pitchFamily="2" charset="0"/>
              </a:rPr>
              <a:t>	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24054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24" y="265176"/>
            <a:ext cx="4645152" cy="632764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9653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732116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5576" y="476674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cmeFont" pitchFamily="2" charset="0"/>
              </a:rPr>
              <a:t>Herzlichen Dank an</a:t>
            </a:r>
          </a:p>
          <a:p>
            <a:endParaRPr lang="de-DE" dirty="0">
              <a:latin typeface="AcmeFont" pitchFamily="2" charset="0"/>
            </a:endParaRP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Walburga </a:t>
            </a:r>
            <a:r>
              <a:rPr lang="de-DE" dirty="0" err="1">
                <a:latin typeface="AcmeFont" pitchFamily="2" charset="0"/>
              </a:rPr>
              <a:t>Mühlpfordt</a:t>
            </a:r>
            <a:endParaRPr lang="de-DE" dirty="0">
              <a:latin typeface="AcmeFont" pitchFamily="2" charset="0"/>
            </a:endParaRPr>
          </a:p>
          <a:p>
            <a:endParaRPr lang="de-DE" dirty="0">
              <a:latin typeface="AcmeFont" pitchFamily="2" charset="0"/>
            </a:endParaRP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Friedhelm Hafner</a:t>
            </a:r>
          </a:p>
          <a:p>
            <a:endParaRPr lang="de-DE" dirty="0">
              <a:latin typeface="AcmeFont" pitchFamily="2" charset="0"/>
            </a:endParaRP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Günter Lauer</a:t>
            </a:r>
          </a:p>
          <a:p>
            <a:endParaRPr lang="de-DE" dirty="0">
              <a:latin typeface="AcmeFont" pitchFamily="2" charset="0"/>
            </a:endParaRPr>
          </a:p>
          <a:p>
            <a:endParaRPr lang="de-DE" dirty="0">
              <a:latin typeface="AcmeFont" pitchFamily="2" charset="0"/>
            </a:endParaRPr>
          </a:p>
          <a:p>
            <a:r>
              <a:rPr lang="de-DE">
                <a:latin typeface="AcmeFont" pitchFamily="2" charset="0"/>
              </a:rPr>
              <a:t>Angelika Wiel</a:t>
            </a:r>
          </a:p>
          <a:p>
            <a:endParaRPr lang="de-DE" dirty="0">
              <a:latin typeface="AcmeFont" pitchFamily="2" charset="0"/>
            </a:endParaRPr>
          </a:p>
          <a:p>
            <a:endParaRPr lang="de-DE" dirty="0">
              <a:latin typeface="AcmeFont" pitchFamily="2" charset="0"/>
            </a:endParaRPr>
          </a:p>
          <a:p>
            <a:r>
              <a:rPr lang="de-DE" dirty="0">
                <a:latin typeface="AcmeFont" pitchFamily="2" charset="0"/>
              </a:rPr>
              <a:t>Sie, für Ihr Interesse an Jean Merlin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93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tint val="70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943496-29F7-C37D-BF2C-140595CF1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91F956-6713-8B36-2882-A3A0A6F7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150B5C-B039-880E-BACB-2E3F2AE9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37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8393F5-C7C1-7B66-DF69-83163C93900A}"/>
              </a:ext>
            </a:extLst>
          </p:cNvPr>
          <p:cNvSpPr txBox="1"/>
          <p:nvPr/>
        </p:nvSpPr>
        <p:spPr>
          <a:xfrm>
            <a:off x="1043608" y="980728"/>
            <a:ext cx="72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Ortsgeschichte Ellerstadt e. V.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</a:rPr>
              <a:t>Kontaktadresse: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 err="1">
                <a:latin typeface="Arial Black" panose="020B0A04020102020204" pitchFamily="34" charset="0"/>
              </a:rPr>
              <a:t>Hohenfelserstraße</a:t>
            </a:r>
            <a:r>
              <a:rPr lang="de-DE" dirty="0">
                <a:latin typeface="Arial Black" panose="020B0A04020102020204" pitchFamily="34" charset="0"/>
              </a:rPr>
              <a:t> 4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</a:rPr>
              <a:t>67158 Ellerstadt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E-Mail: </a:t>
            </a:r>
            <a:r>
              <a:rPr lang="de-DE" dirty="0">
                <a:solidFill>
                  <a:srgbClr val="B6A272"/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ortsgeschichte-ellerstadt-e-v@gmx.de</a:t>
            </a:r>
            <a:endParaRPr lang="de-DE" dirty="0">
              <a:latin typeface="Arial Black" panose="020B0A04020102020204" pitchFamily="34" charset="0"/>
            </a:endParaRP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</a:rPr>
              <a:t>Internet: ortsgeschichte-ellerstadt.de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</a:rPr>
              <a:t>Bankverbindung: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</a:rPr>
              <a:t>VR Bank Mittelhaardt eG</a:t>
            </a:r>
          </a:p>
          <a:p>
            <a:endParaRPr lang="de-DE" dirty="0">
              <a:latin typeface="Arial Black" panose="020B0A04020102020204" pitchFamily="34" charset="0"/>
            </a:endParaRPr>
          </a:p>
          <a:p>
            <a:r>
              <a:rPr lang="de-DE" dirty="0">
                <a:latin typeface="Arial Black" panose="020B0A04020102020204" pitchFamily="34" charset="0"/>
              </a:rPr>
              <a:t>IBAN: DE55 5469 1200 0119 4380 47</a:t>
            </a:r>
          </a:p>
          <a:p>
            <a:endParaRPr lang="de-DE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3247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" y="521208"/>
            <a:ext cx="7693152" cy="5815584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15166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7698"/>
            <a:ext cx="8712968" cy="592261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95351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0" y="1109472"/>
            <a:ext cx="3246120" cy="463905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26957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9600"/>
            <a:ext cx="3024336" cy="56388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2" y="302346"/>
            <a:ext cx="4752975" cy="6253311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1351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43608" y="692700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cmeFont" pitchFamily="2" charset="0"/>
              </a:rPr>
              <a:t>1940		Zusammen mit Gustav Martin wird eine</a:t>
            </a:r>
          </a:p>
          <a:p>
            <a:r>
              <a:rPr lang="de-DE" sz="2000" dirty="0">
                <a:latin typeface="AcmeFont" pitchFamily="2" charset="0"/>
              </a:rPr>
              <a:t>		</a:t>
            </a:r>
            <a:r>
              <a:rPr lang="de-DE" sz="2000" dirty="0" err="1">
                <a:latin typeface="AcmeFont" pitchFamily="2" charset="0"/>
              </a:rPr>
              <a:t>Resistancegruppe</a:t>
            </a:r>
            <a:r>
              <a:rPr lang="de-DE" sz="2000" dirty="0">
                <a:latin typeface="AcmeFont" pitchFamily="2" charset="0"/>
              </a:rPr>
              <a:t> für den Bereich </a:t>
            </a:r>
            <a:r>
              <a:rPr lang="de-DE" sz="2000" dirty="0" err="1">
                <a:latin typeface="AcmeFont" pitchFamily="2" charset="0"/>
              </a:rPr>
              <a:t>Lagny</a:t>
            </a:r>
            <a:endParaRPr lang="de-DE" sz="2000" dirty="0">
              <a:latin typeface="AcmeFont" pitchFamily="2" charset="0"/>
            </a:endParaRPr>
          </a:p>
          <a:p>
            <a:r>
              <a:rPr lang="de-DE" sz="2000" dirty="0">
                <a:latin typeface="AcmeFont" pitchFamily="2" charset="0"/>
              </a:rPr>
              <a:t>		mit 81 Mitgliedern aufgebaut</a:t>
            </a: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r>
              <a:rPr lang="de-DE" sz="2000" dirty="0">
                <a:latin typeface="AcmeFont" pitchFamily="2" charset="0"/>
              </a:rPr>
              <a:t>19.10.1940	41 Mitglieder, darunter Martin, werden von </a:t>
            </a:r>
          </a:p>
          <a:p>
            <a:r>
              <a:rPr lang="de-DE" sz="2000" dirty="0">
                <a:latin typeface="AcmeFont" pitchFamily="2" charset="0"/>
              </a:rPr>
              <a:t>		der Gestapo verhaftet.</a:t>
            </a:r>
          </a:p>
          <a:p>
            <a:r>
              <a:rPr lang="de-DE" sz="2000" dirty="0">
                <a:latin typeface="AcmeFont" pitchFamily="2" charset="0"/>
              </a:rPr>
              <a:t>		Jean Merlin übernimmt das Kommando über</a:t>
            </a:r>
          </a:p>
          <a:p>
            <a:r>
              <a:rPr lang="de-DE" sz="2000" dirty="0">
                <a:latin typeface="AcmeFont" pitchFamily="2" charset="0"/>
              </a:rPr>
              <a:t>		den Bereich </a:t>
            </a:r>
            <a:r>
              <a:rPr lang="de-DE" sz="2000" dirty="0" err="1">
                <a:latin typeface="AcmeFont" pitchFamily="2" charset="0"/>
              </a:rPr>
              <a:t>Langny</a:t>
            </a:r>
            <a:r>
              <a:rPr lang="de-DE" sz="2000" dirty="0">
                <a:latin typeface="AcmeFont" pitchFamily="2" charset="0"/>
              </a:rPr>
              <a:t>.</a:t>
            </a: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  <a:p>
            <a:endParaRPr lang="de-DE" sz="2000" dirty="0">
              <a:latin typeface="AcmeFont" pitchFamily="2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7060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/>
            </a:gs>
            <a:gs pos="100000">
              <a:schemeClr val="bg1">
                <a:shade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93547"/>
            <a:ext cx="8640960" cy="4670906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12.06.2025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Jean Merlin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D15-4253-40D3-A2CF-9AFA4D804E7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482955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Smoking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706</Words>
  <Application>Microsoft Office PowerPoint</Application>
  <PresentationFormat>Bildschirmpräsentation (4:3)</PresentationFormat>
  <Paragraphs>244</Paragraphs>
  <Slides>37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AcmeFont</vt:lpstr>
      <vt:lpstr>Arial</vt:lpstr>
      <vt:lpstr>Arial Black</vt:lpstr>
      <vt:lpstr>Calibri</vt:lpstr>
      <vt:lpstr>Garamond</vt:lpstr>
      <vt:lpstr>Wingdings</vt:lpstr>
      <vt:lpstr>Couture</vt:lpstr>
      <vt:lpstr>Dokument</vt:lpstr>
      <vt:lpstr>PowerPoint-Präsentation</vt:lpstr>
      <vt:lpstr>Jean Merlin  16.09.1897 – 22.09.1979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Jean Merlin</dc:title>
  <dc:creator>Wiel</dc:creator>
  <cp:lastModifiedBy>Michael Wiel</cp:lastModifiedBy>
  <cp:revision>88</cp:revision>
  <dcterms:created xsi:type="dcterms:W3CDTF">2025-05-29T06:14:21Z</dcterms:created>
  <dcterms:modified xsi:type="dcterms:W3CDTF">2025-06-26T08:37:35Z</dcterms:modified>
</cp:coreProperties>
</file>